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Patrick Hand"/>
      <p:regular r:id="rId15"/>
    </p:embeddedFont>
    <p:embeddedFont>
      <p:font typeface="Comfortaa"/>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PatrickHand-regular.fntdata"/><Relationship Id="rId14" Type="http://schemas.openxmlformats.org/officeDocument/2006/relationships/slide" Target="slides/slide9.xml"/><Relationship Id="rId17" Type="http://schemas.openxmlformats.org/officeDocument/2006/relationships/font" Target="fonts/Comfortaa-bold.fntdata"/><Relationship Id="rId16" Type="http://schemas.openxmlformats.org/officeDocument/2006/relationships/font" Target="fonts/Comfortaa-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png>
</file>

<file path=ppt/media/image2.pn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6c783146e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6c783146e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6c78ca000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6c78ca000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6c783146e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6c783146e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6c78ca000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6c78ca000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6c783146e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6c783146e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6c78ca000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6c78ca000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6c783146e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6c783146e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6c783146e5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6c783146e5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6c783146e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6c783146e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hyperlink" Target="https://docs.google.com/document/d/1QfH2s0DniKMpS6TaCczrvbQtEVWgdRNn3sW_EWyCJO8/edi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hyperlink" Target="http://www.youtube.com/watch?v=4xG2aJa6UyY" TargetMode="External"/><Relationship Id="rId5"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8.png"/><Relationship Id="rId7" Type="http://schemas.openxmlformats.org/officeDocument/2006/relationships/image" Target="../media/image2.png"/><Relationship Id="rId8"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hyperlink" Target="http://www.youtube.com/watch?v=40tPuU6jrgQ" TargetMode="External"/><Relationship Id="rId5"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hyperlink" Target="http://www.youtube.com/watch?v=Xk24DMOInnQ" TargetMode="External"/><Relationship Id="rId5"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0" y="0"/>
            <a:ext cx="9144000" cy="733500"/>
          </a:xfrm>
          <a:prstGeom prst="rect">
            <a:avLst/>
          </a:prstGeom>
          <a:solidFill>
            <a:srgbClr val="FCE5CD"/>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solidFill>
                  <a:schemeClr val="dk1"/>
                </a:solidFill>
                <a:latin typeface="Patrick Hand"/>
                <a:ea typeface="Patrick Hand"/>
                <a:cs typeface="Patrick Hand"/>
                <a:sym typeface="Patrick Hand"/>
              </a:rPr>
              <a:t>Teachers Notes</a:t>
            </a:r>
            <a:endParaRPr sz="3600">
              <a:solidFill>
                <a:schemeClr val="dk1"/>
              </a:solidFill>
              <a:latin typeface="Patrick Hand"/>
              <a:ea typeface="Patrick Hand"/>
              <a:cs typeface="Patrick Hand"/>
              <a:sym typeface="Patrick Hand"/>
            </a:endParaRPr>
          </a:p>
        </p:txBody>
      </p:sp>
      <p:pic>
        <p:nvPicPr>
          <p:cNvPr id="55" name="Google Shape;55;p13"/>
          <p:cNvPicPr preferRelativeResize="0"/>
          <p:nvPr/>
        </p:nvPicPr>
        <p:blipFill rotWithShape="1">
          <a:blip r:embed="rId3">
            <a:alphaModFix/>
          </a:blip>
          <a:srcRect b="14893" l="0" r="0" t="0"/>
          <a:stretch/>
        </p:blipFill>
        <p:spPr>
          <a:xfrm>
            <a:off x="8410500" y="47450"/>
            <a:ext cx="733500" cy="624250"/>
          </a:xfrm>
          <a:prstGeom prst="rect">
            <a:avLst/>
          </a:prstGeom>
          <a:noFill/>
          <a:ln>
            <a:noFill/>
          </a:ln>
        </p:spPr>
      </p:pic>
      <p:pic>
        <p:nvPicPr>
          <p:cNvPr id="56" name="Google Shape;56;p13"/>
          <p:cNvPicPr preferRelativeResize="0"/>
          <p:nvPr/>
        </p:nvPicPr>
        <p:blipFill rotWithShape="1">
          <a:blip r:embed="rId3">
            <a:alphaModFix/>
          </a:blip>
          <a:srcRect b="14893" l="0" r="0" t="0"/>
          <a:stretch/>
        </p:blipFill>
        <p:spPr>
          <a:xfrm>
            <a:off x="0" y="47450"/>
            <a:ext cx="733500" cy="624250"/>
          </a:xfrm>
          <a:prstGeom prst="rect">
            <a:avLst/>
          </a:prstGeom>
          <a:noFill/>
          <a:ln>
            <a:noFill/>
          </a:ln>
        </p:spPr>
      </p:pic>
      <p:sp>
        <p:nvSpPr>
          <p:cNvPr id="57" name="Google Shape;57;p13"/>
          <p:cNvSpPr txBox="1"/>
          <p:nvPr/>
        </p:nvSpPr>
        <p:spPr>
          <a:xfrm>
            <a:off x="141050" y="928500"/>
            <a:ext cx="2362500" cy="37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dk2"/>
                </a:solidFill>
                <a:highlight>
                  <a:srgbClr val="FFFF00"/>
                </a:highlight>
                <a:latin typeface="Patrick Hand"/>
                <a:ea typeface="Patrick Hand"/>
                <a:cs typeface="Patrick Hand"/>
                <a:sym typeface="Patrick Hand"/>
              </a:rPr>
              <a:t>Each team of 3 will need:</a:t>
            </a:r>
            <a:endParaRPr sz="1600">
              <a:solidFill>
                <a:schemeClr val="dk2"/>
              </a:solidFill>
              <a:highlight>
                <a:srgbClr val="FFFF00"/>
              </a:highlight>
              <a:latin typeface="Patrick Hand"/>
              <a:ea typeface="Patrick Hand"/>
              <a:cs typeface="Patrick Hand"/>
              <a:sym typeface="Patrick Hand"/>
            </a:endParaRPr>
          </a:p>
          <a:p>
            <a:pPr indent="0" lvl="0" marL="0" rtl="0" algn="l">
              <a:spcBef>
                <a:spcPts val="0"/>
              </a:spcBef>
              <a:spcAft>
                <a:spcPts val="0"/>
              </a:spcAft>
              <a:buNone/>
            </a:pPr>
            <a:r>
              <a:rPr lang="en-GB" sz="1600">
                <a:solidFill>
                  <a:schemeClr val="dk2"/>
                </a:solidFill>
                <a:highlight>
                  <a:srgbClr val="FFFF00"/>
                </a:highlight>
                <a:latin typeface="Patrick Hand"/>
                <a:ea typeface="Patrick Hand"/>
                <a:cs typeface="Patrick Hand"/>
                <a:sym typeface="Patrick Hand"/>
              </a:rPr>
              <a:t>(Teachers need to handpick teams)</a:t>
            </a:r>
            <a:endParaRPr sz="1600">
              <a:solidFill>
                <a:schemeClr val="dk2"/>
              </a:solidFill>
              <a:highlight>
                <a:srgbClr val="FFFF00"/>
              </a:highlight>
              <a:latin typeface="Patrick Hand"/>
              <a:ea typeface="Patrick Hand"/>
              <a:cs typeface="Patrick Hand"/>
              <a:sym typeface="Patrick Hand"/>
            </a:endParaRPr>
          </a:p>
          <a:p>
            <a:pPr indent="0" lvl="0" marL="0" rtl="0" algn="l">
              <a:spcBef>
                <a:spcPts val="0"/>
              </a:spcBef>
              <a:spcAft>
                <a:spcPts val="0"/>
              </a:spcAft>
              <a:buNone/>
            </a:pPr>
            <a:r>
              <a:t/>
            </a:r>
            <a:endParaRPr sz="1600">
              <a:solidFill>
                <a:schemeClr val="dk2"/>
              </a:solidFill>
              <a:latin typeface="Patrick Hand"/>
              <a:ea typeface="Patrick Hand"/>
              <a:cs typeface="Patrick Hand"/>
              <a:sym typeface="Patrick Hand"/>
            </a:endParaRPr>
          </a:p>
          <a:p>
            <a:pPr indent="0" lvl="0" marL="0" rtl="0" algn="l">
              <a:spcBef>
                <a:spcPts val="0"/>
              </a:spcBef>
              <a:spcAft>
                <a:spcPts val="0"/>
              </a:spcAft>
              <a:buNone/>
            </a:pPr>
            <a:r>
              <a:rPr lang="en-GB" sz="1600">
                <a:solidFill>
                  <a:schemeClr val="dk2"/>
                </a:solidFill>
                <a:latin typeface="Patrick Hand"/>
                <a:ea typeface="Patrick Hand"/>
                <a:cs typeface="Patrick Hand"/>
                <a:sym typeface="Patrick Hand"/>
              </a:rPr>
              <a:t>½ a </a:t>
            </a:r>
            <a:r>
              <a:rPr lang="en-GB" sz="1600">
                <a:solidFill>
                  <a:schemeClr val="dk2"/>
                </a:solidFill>
                <a:latin typeface="Patrick Hand"/>
                <a:ea typeface="Patrick Hand"/>
                <a:cs typeface="Patrick Hand"/>
                <a:sym typeface="Patrick Hand"/>
              </a:rPr>
              <a:t>plastic</a:t>
            </a:r>
            <a:r>
              <a:rPr lang="en-GB" sz="1600">
                <a:solidFill>
                  <a:schemeClr val="dk2"/>
                </a:solidFill>
                <a:latin typeface="Patrick Hand"/>
                <a:ea typeface="Patrick Hand"/>
                <a:cs typeface="Patrick Hand"/>
                <a:sym typeface="Patrick Hand"/>
              </a:rPr>
              <a:t> bin liner</a:t>
            </a:r>
            <a:endParaRPr sz="1600">
              <a:solidFill>
                <a:schemeClr val="dk2"/>
              </a:solidFill>
              <a:latin typeface="Patrick Hand"/>
              <a:ea typeface="Patrick Hand"/>
              <a:cs typeface="Patrick Hand"/>
              <a:sym typeface="Patrick Hand"/>
            </a:endParaRPr>
          </a:p>
          <a:p>
            <a:pPr indent="0" lvl="0" marL="0" rtl="0" algn="l">
              <a:spcBef>
                <a:spcPts val="0"/>
              </a:spcBef>
              <a:spcAft>
                <a:spcPts val="0"/>
              </a:spcAft>
              <a:buNone/>
            </a:pPr>
            <a:r>
              <a:rPr lang="en-GB" sz="1600">
                <a:solidFill>
                  <a:schemeClr val="dk2"/>
                </a:solidFill>
                <a:latin typeface="Patrick Hand"/>
                <a:ea typeface="Patrick Hand"/>
                <a:cs typeface="Patrick Hand"/>
                <a:sym typeface="Patrick Hand"/>
              </a:rPr>
              <a:t>25 straws per team</a:t>
            </a:r>
            <a:endParaRPr sz="1600">
              <a:solidFill>
                <a:schemeClr val="dk2"/>
              </a:solidFill>
              <a:latin typeface="Patrick Hand"/>
              <a:ea typeface="Patrick Hand"/>
              <a:cs typeface="Patrick Hand"/>
              <a:sym typeface="Patrick Hand"/>
            </a:endParaRPr>
          </a:p>
          <a:p>
            <a:pPr indent="0" lvl="0" marL="0" rtl="0" algn="l">
              <a:spcBef>
                <a:spcPts val="0"/>
              </a:spcBef>
              <a:spcAft>
                <a:spcPts val="0"/>
              </a:spcAft>
              <a:buNone/>
            </a:pPr>
            <a:r>
              <a:rPr lang="en-GB" sz="1600">
                <a:solidFill>
                  <a:schemeClr val="dk2"/>
                </a:solidFill>
                <a:latin typeface="Patrick Hand"/>
                <a:ea typeface="Patrick Hand"/>
                <a:cs typeface="Patrick Hand"/>
                <a:sym typeface="Patrick Hand"/>
              </a:rPr>
              <a:t>½ pack of blue tak</a:t>
            </a:r>
            <a:endParaRPr sz="1600">
              <a:solidFill>
                <a:schemeClr val="dk2"/>
              </a:solidFill>
              <a:latin typeface="Patrick Hand"/>
              <a:ea typeface="Patrick Hand"/>
              <a:cs typeface="Patrick Hand"/>
              <a:sym typeface="Patrick Hand"/>
            </a:endParaRPr>
          </a:p>
          <a:p>
            <a:pPr indent="0" lvl="0" marL="0" rtl="0" algn="l">
              <a:spcBef>
                <a:spcPts val="0"/>
              </a:spcBef>
              <a:spcAft>
                <a:spcPts val="0"/>
              </a:spcAft>
              <a:buNone/>
            </a:pPr>
            <a:r>
              <a:rPr lang="en-GB" sz="1600">
                <a:solidFill>
                  <a:schemeClr val="dk2"/>
                </a:solidFill>
                <a:latin typeface="Patrick Hand"/>
                <a:ea typeface="Patrick Hand"/>
                <a:cs typeface="Patrick Hand"/>
                <a:sym typeface="Patrick Hand"/>
              </a:rPr>
              <a:t>1 A5 cardboard base</a:t>
            </a:r>
            <a:endParaRPr sz="1600">
              <a:solidFill>
                <a:schemeClr val="dk2"/>
              </a:solidFill>
              <a:latin typeface="Patrick Hand"/>
              <a:ea typeface="Patrick Hand"/>
              <a:cs typeface="Patrick Hand"/>
              <a:sym typeface="Patrick Hand"/>
            </a:endParaRPr>
          </a:p>
          <a:p>
            <a:pPr indent="0" lvl="0" marL="0" rtl="0" algn="l">
              <a:spcBef>
                <a:spcPts val="0"/>
              </a:spcBef>
              <a:spcAft>
                <a:spcPts val="0"/>
              </a:spcAft>
              <a:buNone/>
            </a:pPr>
            <a:r>
              <a:rPr lang="en-GB" sz="1600">
                <a:solidFill>
                  <a:schemeClr val="dk2"/>
                </a:solidFill>
                <a:latin typeface="Patrick Hand"/>
                <a:ea typeface="Patrick Hand"/>
                <a:cs typeface="Patrick Hand"/>
                <a:sym typeface="Patrick Hand"/>
              </a:rPr>
              <a:t>2 </a:t>
            </a:r>
            <a:r>
              <a:rPr lang="en-GB" sz="1600">
                <a:solidFill>
                  <a:schemeClr val="dk2"/>
                </a:solidFill>
                <a:latin typeface="Patrick Hand"/>
                <a:ea typeface="Patrick Hand"/>
                <a:cs typeface="Patrick Hand"/>
                <a:sym typeface="Patrick Hand"/>
              </a:rPr>
              <a:t>pieces</a:t>
            </a:r>
            <a:r>
              <a:rPr lang="en-GB" sz="1600">
                <a:solidFill>
                  <a:schemeClr val="dk2"/>
                </a:solidFill>
                <a:latin typeface="Patrick Hand"/>
                <a:ea typeface="Patrick Hand"/>
                <a:cs typeface="Patrick Hand"/>
                <a:sym typeface="Patrick Hand"/>
              </a:rPr>
              <a:t> of paper</a:t>
            </a:r>
            <a:endParaRPr sz="1600">
              <a:solidFill>
                <a:schemeClr val="dk2"/>
              </a:solidFill>
              <a:latin typeface="Patrick Hand"/>
              <a:ea typeface="Patrick Hand"/>
              <a:cs typeface="Patrick Hand"/>
              <a:sym typeface="Patrick Hand"/>
            </a:endParaRPr>
          </a:p>
          <a:p>
            <a:pPr indent="0" lvl="0" marL="0" rtl="0" algn="l">
              <a:spcBef>
                <a:spcPts val="0"/>
              </a:spcBef>
              <a:spcAft>
                <a:spcPts val="0"/>
              </a:spcAft>
              <a:buNone/>
            </a:pPr>
            <a:r>
              <a:t/>
            </a:r>
            <a:endParaRPr sz="1600">
              <a:solidFill>
                <a:schemeClr val="dk2"/>
              </a:solidFill>
              <a:latin typeface="Patrick Hand"/>
              <a:ea typeface="Patrick Hand"/>
              <a:cs typeface="Patrick Hand"/>
              <a:sym typeface="Patrick Hand"/>
            </a:endParaRPr>
          </a:p>
          <a:p>
            <a:pPr indent="0" lvl="0" marL="0" rtl="0" algn="l">
              <a:spcBef>
                <a:spcPts val="0"/>
              </a:spcBef>
              <a:spcAft>
                <a:spcPts val="0"/>
              </a:spcAft>
              <a:buNone/>
            </a:pPr>
            <a:r>
              <a:t/>
            </a:r>
            <a:endParaRPr sz="1600">
              <a:solidFill>
                <a:schemeClr val="dk2"/>
              </a:solidFill>
              <a:latin typeface="Patrick Hand"/>
              <a:ea typeface="Patrick Hand"/>
              <a:cs typeface="Patrick Hand"/>
              <a:sym typeface="Patrick Hand"/>
            </a:endParaRPr>
          </a:p>
          <a:p>
            <a:pPr indent="0" lvl="0" marL="0" rtl="0" algn="l">
              <a:spcBef>
                <a:spcPts val="0"/>
              </a:spcBef>
              <a:spcAft>
                <a:spcPts val="0"/>
              </a:spcAft>
              <a:buNone/>
            </a:pPr>
            <a:r>
              <a:rPr lang="en-GB" sz="1600">
                <a:solidFill>
                  <a:schemeClr val="dk2"/>
                </a:solidFill>
                <a:latin typeface="Patrick Hand"/>
                <a:ea typeface="Patrick Hand"/>
                <a:cs typeface="Patrick Hand"/>
                <a:sym typeface="Patrick Hand"/>
              </a:rPr>
              <a:t>In total, each class will have 8 teams</a:t>
            </a:r>
            <a:endParaRPr sz="1600">
              <a:solidFill>
                <a:schemeClr val="dk2"/>
              </a:solidFill>
              <a:latin typeface="Patrick Hand"/>
              <a:ea typeface="Patrick Hand"/>
              <a:cs typeface="Patrick Hand"/>
              <a:sym typeface="Patrick Hand"/>
            </a:endParaRPr>
          </a:p>
          <a:p>
            <a:pPr indent="-330200" lvl="0" marL="457200" rtl="0" algn="l">
              <a:spcBef>
                <a:spcPts val="0"/>
              </a:spcBef>
              <a:spcAft>
                <a:spcPts val="0"/>
              </a:spcAft>
              <a:buClr>
                <a:schemeClr val="dk2"/>
              </a:buClr>
              <a:buSzPts val="1600"/>
              <a:buFont typeface="Patrick Hand"/>
              <a:buChar char="●"/>
            </a:pPr>
            <a:r>
              <a:rPr lang="en-GB" sz="1600">
                <a:solidFill>
                  <a:schemeClr val="dk2"/>
                </a:solidFill>
                <a:latin typeface="Patrick Hand"/>
                <a:ea typeface="Patrick Hand"/>
                <a:cs typeface="Patrick Hand"/>
                <a:sym typeface="Patrick Hand"/>
              </a:rPr>
              <a:t>4 bin liners</a:t>
            </a:r>
            <a:endParaRPr sz="1600">
              <a:solidFill>
                <a:schemeClr val="dk2"/>
              </a:solidFill>
              <a:latin typeface="Patrick Hand"/>
              <a:ea typeface="Patrick Hand"/>
              <a:cs typeface="Patrick Hand"/>
              <a:sym typeface="Patrick Hand"/>
            </a:endParaRPr>
          </a:p>
          <a:p>
            <a:pPr indent="-330200" lvl="0" marL="457200" rtl="0" algn="l">
              <a:spcBef>
                <a:spcPts val="0"/>
              </a:spcBef>
              <a:spcAft>
                <a:spcPts val="0"/>
              </a:spcAft>
              <a:buClr>
                <a:schemeClr val="dk2"/>
              </a:buClr>
              <a:buSzPts val="1600"/>
              <a:buFont typeface="Patrick Hand"/>
              <a:buChar char="●"/>
            </a:pPr>
            <a:r>
              <a:rPr lang="en-GB" sz="1600">
                <a:solidFill>
                  <a:schemeClr val="dk2"/>
                </a:solidFill>
                <a:latin typeface="Patrick Hand"/>
                <a:ea typeface="Patrick Hand"/>
                <a:cs typeface="Patrick Hand"/>
                <a:sym typeface="Patrick Hand"/>
              </a:rPr>
              <a:t>200 paper straws</a:t>
            </a:r>
            <a:endParaRPr sz="1600">
              <a:solidFill>
                <a:schemeClr val="dk2"/>
              </a:solidFill>
              <a:latin typeface="Patrick Hand"/>
              <a:ea typeface="Patrick Hand"/>
              <a:cs typeface="Patrick Hand"/>
              <a:sym typeface="Patrick Hand"/>
            </a:endParaRPr>
          </a:p>
          <a:p>
            <a:pPr indent="-330200" lvl="0" marL="457200" rtl="0" algn="l">
              <a:spcBef>
                <a:spcPts val="0"/>
              </a:spcBef>
              <a:spcAft>
                <a:spcPts val="0"/>
              </a:spcAft>
              <a:buClr>
                <a:schemeClr val="dk2"/>
              </a:buClr>
              <a:buSzPts val="1600"/>
              <a:buFont typeface="Patrick Hand"/>
              <a:buChar char="●"/>
            </a:pPr>
            <a:r>
              <a:t/>
            </a:r>
            <a:endParaRPr sz="1600">
              <a:solidFill>
                <a:schemeClr val="dk2"/>
              </a:solidFill>
              <a:latin typeface="Patrick Hand"/>
              <a:ea typeface="Patrick Hand"/>
              <a:cs typeface="Patrick Hand"/>
              <a:sym typeface="Patrick Hand"/>
            </a:endParaRPr>
          </a:p>
          <a:p>
            <a:pPr indent="0" lvl="0" marL="0" rtl="0" algn="l">
              <a:spcBef>
                <a:spcPts val="0"/>
              </a:spcBef>
              <a:spcAft>
                <a:spcPts val="0"/>
              </a:spcAft>
              <a:buNone/>
            </a:pPr>
            <a:r>
              <a:t/>
            </a:r>
            <a:endParaRPr sz="1600">
              <a:solidFill>
                <a:schemeClr val="dk2"/>
              </a:solidFill>
              <a:latin typeface="Patrick Hand"/>
              <a:ea typeface="Patrick Hand"/>
              <a:cs typeface="Patrick Hand"/>
              <a:sym typeface="Patrick Hand"/>
            </a:endParaRPr>
          </a:p>
        </p:txBody>
      </p:sp>
      <p:sp>
        <p:nvSpPr>
          <p:cNvPr id="58" name="Google Shape;58;p13"/>
          <p:cNvSpPr txBox="1"/>
          <p:nvPr/>
        </p:nvSpPr>
        <p:spPr>
          <a:xfrm>
            <a:off x="2818825" y="2423275"/>
            <a:ext cx="5960400" cy="2031900"/>
          </a:xfrm>
          <a:prstGeom prst="rect">
            <a:avLst/>
          </a:prstGeom>
          <a:solidFill>
            <a:srgbClr val="FCE5CD"/>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00">
                <a:solidFill>
                  <a:schemeClr val="dk1"/>
                </a:solidFill>
                <a:latin typeface="Patrick Hand"/>
                <a:ea typeface="Patrick Hand"/>
                <a:cs typeface="Patrick Hand"/>
                <a:sym typeface="Patrick Hand"/>
              </a:rPr>
              <a:t>The aim of this session is to get the children to think about the Power of nature and how a structure can survive. There will be a design challenge in groups of 3.</a:t>
            </a:r>
            <a:endParaRPr sz="1500">
              <a:solidFill>
                <a:schemeClr val="dk1"/>
              </a:solidFill>
              <a:latin typeface="Patrick Hand"/>
              <a:ea typeface="Patrick Hand"/>
              <a:cs typeface="Patrick Hand"/>
              <a:sym typeface="Patrick Hand"/>
            </a:endParaRPr>
          </a:p>
          <a:p>
            <a:pPr indent="0" lvl="0" marL="0" rtl="0" algn="l">
              <a:spcBef>
                <a:spcPts val="0"/>
              </a:spcBef>
              <a:spcAft>
                <a:spcPts val="0"/>
              </a:spcAft>
              <a:buNone/>
            </a:pPr>
            <a:r>
              <a:t/>
            </a:r>
            <a:endParaRPr sz="15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1500">
                <a:solidFill>
                  <a:schemeClr val="dk1"/>
                </a:solidFill>
                <a:latin typeface="Patrick Hand"/>
                <a:ea typeface="Patrick Hand"/>
                <a:cs typeface="Patrick Hand"/>
                <a:sym typeface="Patrick Hand"/>
              </a:rPr>
              <a:t>The structure will be placed on the Nixon roof for 3 days and nights.</a:t>
            </a:r>
            <a:endParaRPr sz="1500">
              <a:solidFill>
                <a:schemeClr val="dk1"/>
              </a:solidFill>
              <a:latin typeface="Patrick Hand"/>
              <a:ea typeface="Patrick Hand"/>
              <a:cs typeface="Patrick Hand"/>
              <a:sym typeface="Patrick Hand"/>
            </a:endParaRPr>
          </a:p>
          <a:p>
            <a:pPr indent="0" lvl="0" marL="0" rtl="0" algn="l">
              <a:spcBef>
                <a:spcPts val="0"/>
              </a:spcBef>
              <a:spcAft>
                <a:spcPts val="0"/>
              </a:spcAft>
              <a:buNone/>
            </a:pPr>
            <a:r>
              <a:t/>
            </a:r>
            <a:endParaRPr sz="15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1500">
                <a:solidFill>
                  <a:schemeClr val="dk1"/>
                </a:solidFill>
                <a:latin typeface="Patrick Hand"/>
                <a:ea typeface="Patrick Hand"/>
                <a:cs typeface="Patrick Hand"/>
                <a:sym typeface="Patrick Hand"/>
              </a:rPr>
              <a:t>The children will need to think about how the design </a:t>
            </a:r>
            <a:endParaRPr sz="1500">
              <a:solidFill>
                <a:schemeClr val="dk1"/>
              </a:solidFill>
              <a:latin typeface="Patrick Hand"/>
              <a:ea typeface="Patrick Hand"/>
              <a:cs typeface="Patrick Hand"/>
              <a:sym typeface="Patrick Hand"/>
            </a:endParaRPr>
          </a:p>
          <a:p>
            <a:pPr indent="0" lvl="0" marL="0" rtl="0" algn="l">
              <a:spcBef>
                <a:spcPts val="0"/>
              </a:spcBef>
              <a:spcAft>
                <a:spcPts val="0"/>
              </a:spcAft>
              <a:buNone/>
            </a:pPr>
            <a:r>
              <a:t/>
            </a:r>
            <a:endParaRPr sz="15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1500">
                <a:solidFill>
                  <a:schemeClr val="dk1"/>
                </a:solidFill>
                <a:latin typeface="Patrick Hand"/>
                <a:ea typeface="Patrick Hand"/>
                <a:cs typeface="Patrick Hand"/>
                <a:sym typeface="Patrick Hand"/>
              </a:rPr>
              <a:t>Please can you teach this lesson later in the week -</a:t>
            </a:r>
            <a:r>
              <a:rPr lang="en-GB" sz="1500" u="sng">
                <a:solidFill>
                  <a:schemeClr val="dk1"/>
                </a:solidFill>
                <a:latin typeface="Patrick Hand"/>
                <a:ea typeface="Patrick Hand"/>
                <a:cs typeface="Patrick Hand"/>
                <a:sym typeface="Patrick Hand"/>
              </a:rPr>
              <a:t>after</a:t>
            </a:r>
            <a:r>
              <a:rPr lang="en-GB" sz="1500">
                <a:solidFill>
                  <a:schemeClr val="dk1"/>
                </a:solidFill>
                <a:latin typeface="Patrick Hand"/>
                <a:ea typeface="Patrick Hand"/>
                <a:cs typeface="Patrick Hand"/>
                <a:sym typeface="Patrick Hand"/>
              </a:rPr>
              <a:t> the Tuesday assembly</a:t>
            </a:r>
            <a:endParaRPr sz="1500">
              <a:solidFill>
                <a:schemeClr val="dk1"/>
              </a:solidFill>
              <a:latin typeface="Patrick Hand"/>
              <a:ea typeface="Patrick Hand"/>
              <a:cs typeface="Patrick Hand"/>
              <a:sym typeface="Patrick Hand"/>
            </a:endParaRPr>
          </a:p>
        </p:txBody>
      </p:sp>
      <p:sp>
        <p:nvSpPr>
          <p:cNvPr id="59" name="Google Shape;59;p13"/>
          <p:cNvSpPr txBox="1"/>
          <p:nvPr/>
        </p:nvSpPr>
        <p:spPr>
          <a:xfrm>
            <a:off x="2981125" y="859425"/>
            <a:ext cx="5798100" cy="137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u="sng">
                <a:solidFill>
                  <a:schemeClr val="dk2"/>
                </a:solidFill>
                <a:latin typeface="Patrick Hand"/>
                <a:ea typeface="Patrick Hand"/>
                <a:cs typeface="Patrick Hand"/>
                <a:sym typeface="Patrick Hand"/>
              </a:rPr>
              <a:t>Milestone/Sticky Knowledge: </a:t>
            </a:r>
            <a:endParaRPr sz="900" u="sng">
              <a:solidFill>
                <a:schemeClr val="dk1"/>
              </a:solidFill>
              <a:latin typeface="Comfortaa"/>
              <a:ea typeface="Comfortaa"/>
              <a:cs typeface="Comfortaa"/>
              <a:sym typeface="Comfortaa"/>
            </a:endParaRPr>
          </a:p>
          <a:p>
            <a:pPr indent="-285750" lvl="0" marL="457200" rtl="0" algn="l">
              <a:lnSpc>
                <a:spcPct val="115000"/>
              </a:lnSpc>
              <a:spcBef>
                <a:spcPts val="0"/>
              </a:spcBef>
              <a:spcAft>
                <a:spcPts val="0"/>
              </a:spcAft>
              <a:buClr>
                <a:schemeClr val="dk1"/>
              </a:buClr>
              <a:buSzPts val="900"/>
              <a:buFont typeface="Comfortaa"/>
              <a:buChar char="●"/>
            </a:pPr>
            <a:r>
              <a:rPr b="1" lang="en-GB" sz="900">
                <a:solidFill>
                  <a:schemeClr val="dk1"/>
                </a:solidFill>
                <a:latin typeface="Comfortaa"/>
                <a:ea typeface="Comfortaa"/>
                <a:cs typeface="Comfortaa"/>
                <a:sym typeface="Comfortaa"/>
              </a:rPr>
              <a:t>Understand that humans make an impact on the environment which can have positive or negative consequences.</a:t>
            </a:r>
            <a:endParaRPr b="1" sz="900">
              <a:solidFill>
                <a:schemeClr val="dk1"/>
              </a:solidFill>
              <a:latin typeface="Comfortaa"/>
              <a:ea typeface="Comfortaa"/>
              <a:cs typeface="Comfortaa"/>
              <a:sym typeface="Comfortaa"/>
            </a:endParaRPr>
          </a:p>
          <a:p>
            <a:pPr indent="-285750" lvl="0" marL="457200" rtl="0" algn="l">
              <a:lnSpc>
                <a:spcPct val="115000"/>
              </a:lnSpc>
              <a:spcBef>
                <a:spcPts val="0"/>
              </a:spcBef>
              <a:spcAft>
                <a:spcPts val="0"/>
              </a:spcAft>
              <a:buClr>
                <a:schemeClr val="dk1"/>
              </a:buClr>
              <a:buSzPts val="900"/>
              <a:buFont typeface="Comfortaa"/>
              <a:buChar char="●"/>
            </a:pPr>
            <a:r>
              <a:rPr lang="en-GB" sz="900">
                <a:solidFill>
                  <a:srgbClr val="FF0000"/>
                </a:solidFill>
                <a:highlight>
                  <a:srgbClr val="FFFFFF"/>
                </a:highlight>
                <a:latin typeface="Comfortaa"/>
                <a:ea typeface="Comfortaa"/>
                <a:cs typeface="Comfortaa"/>
                <a:sym typeface="Comfortaa"/>
              </a:rPr>
              <a:t>Can recognise how buildings and settlements are constructed to take the environment into consideration (to withstand earthquakes, monsoons etc)</a:t>
            </a:r>
            <a:endParaRPr sz="1800">
              <a:solidFill>
                <a:schemeClr val="dk2"/>
              </a:solidFill>
              <a:latin typeface="Patrick Hand"/>
              <a:ea typeface="Patrick Hand"/>
              <a:cs typeface="Patrick Hand"/>
              <a:sym typeface="Patrick Hand"/>
            </a:endParaRPr>
          </a:p>
          <a:p>
            <a:pPr indent="0" lvl="0" marL="0" rtl="0" algn="l">
              <a:spcBef>
                <a:spcPts val="0"/>
              </a:spcBef>
              <a:spcAft>
                <a:spcPts val="0"/>
              </a:spcAft>
              <a:buNone/>
            </a:pPr>
            <a:r>
              <a:rPr lang="en-GB" sz="1800" u="sng">
                <a:solidFill>
                  <a:schemeClr val="hlink"/>
                </a:solidFill>
                <a:latin typeface="Patrick Hand"/>
                <a:ea typeface="Patrick Hand"/>
                <a:cs typeface="Patrick Hand"/>
                <a:sym typeface="Patrick Hand"/>
                <a:hlinkClick r:id="rId4"/>
              </a:rPr>
              <a:t>Medium Term Plan</a:t>
            </a:r>
            <a:endParaRPr sz="1800">
              <a:solidFill>
                <a:schemeClr val="dk2"/>
              </a:solidFill>
              <a:latin typeface="Patrick Hand"/>
              <a:ea typeface="Patrick Hand"/>
              <a:cs typeface="Patrick Hand"/>
              <a:sym typeface="Patrick Ha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63" name="Shape 63"/>
        <p:cNvGrpSpPr/>
        <p:nvPr/>
      </p:nvGrpSpPr>
      <p:grpSpPr>
        <a:xfrm>
          <a:off x="0" y="0"/>
          <a:ext cx="0" cy="0"/>
          <a:chOff x="0" y="0"/>
          <a:chExt cx="0" cy="0"/>
        </a:xfrm>
      </p:grpSpPr>
      <p:sp>
        <p:nvSpPr>
          <p:cNvPr id="64" name="Google Shape;64;p14"/>
          <p:cNvSpPr txBox="1"/>
          <p:nvPr>
            <p:ph type="title"/>
          </p:nvPr>
        </p:nvSpPr>
        <p:spPr>
          <a:xfrm>
            <a:off x="380675" y="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3900">
                <a:latin typeface="Patrick Hand"/>
                <a:ea typeface="Patrick Hand"/>
                <a:cs typeface="Patrick Hand"/>
                <a:sym typeface="Patrick Hand"/>
              </a:rPr>
              <a:t>The Big Question is…</a:t>
            </a:r>
            <a:endParaRPr sz="3900">
              <a:latin typeface="Patrick Hand"/>
              <a:ea typeface="Patrick Hand"/>
              <a:cs typeface="Patrick Hand"/>
              <a:sym typeface="Patrick Hand"/>
            </a:endParaRPr>
          </a:p>
        </p:txBody>
      </p:sp>
      <p:sp>
        <p:nvSpPr>
          <p:cNvPr id="65" name="Google Shape;65;p14"/>
          <p:cNvSpPr txBox="1"/>
          <p:nvPr>
            <p:ph type="title"/>
          </p:nvPr>
        </p:nvSpPr>
        <p:spPr>
          <a:xfrm>
            <a:off x="699600" y="2150850"/>
            <a:ext cx="79122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sz="7200">
                <a:latin typeface="Patrick Hand"/>
                <a:ea typeface="Patrick Hand"/>
                <a:cs typeface="Patrick Hand"/>
                <a:sym typeface="Patrick Hand"/>
              </a:rPr>
              <a:t>How can we harness the power of nature?</a:t>
            </a:r>
            <a:endParaRPr sz="7200">
              <a:latin typeface="Patrick Hand"/>
              <a:ea typeface="Patrick Hand"/>
              <a:cs typeface="Patrick Hand"/>
              <a:sym typeface="Patrick Han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p:nvPr/>
        </p:nvSpPr>
        <p:spPr>
          <a:xfrm>
            <a:off x="240625" y="905250"/>
            <a:ext cx="8708400" cy="1168800"/>
          </a:xfrm>
          <a:prstGeom prst="roundRect">
            <a:avLst>
              <a:gd fmla="val 16667" name="adj"/>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1" name="Google Shape;71;p15"/>
          <p:cNvSpPr txBox="1"/>
          <p:nvPr/>
        </p:nvSpPr>
        <p:spPr>
          <a:xfrm>
            <a:off x="0" y="0"/>
            <a:ext cx="9144000" cy="733500"/>
          </a:xfrm>
          <a:prstGeom prst="rect">
            <a:avLst/>
          </a:prstGeom>
          <a:solidFill>
            <a:srgbClr val="FCE5CD"/>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solidFill>
                  <a:schemeClr val="dk1"/>
                </a:solidFill>
                <a:latin typeface="Patrick Hand"/>
                <a:ea typeface="Patrick Hand"/>
                <a:cs typeface="Patrick Hand"/>
                <a:sym typeface="Patrick Hand"/>
              </a:rPr>
              <a:t>Year 4 Topic Design Challenge</a:t>
            </a:r>
            <a:endParaRPr sz="3600">
              <a:solidFill>
                <a:schemeClr val="dk1"/>
              </a:solidFill>
              <a:latin typeface="Patrick Hand"/>
              <a:ea typeface="Patrick Hand"/>
              <a:cs typeface="Patrick Hand"/>
              <a:sym typeface="Patrick Hand"/>
            </a:endParaRPr>
          </a:p>
        </p:txBody>
      </p:sp>
      <p:sp>
        <p:nvSpPr>
          <p:cNvPr id="72" name="Google Shape;72;p15"/>
          <p:cNvSpPr txBox="1"/>
          <p:nvPr/>
        </p:nvSpPr>
        <p:spPr>
          <a:xfrm>
            <a:off x="183350" y="2074050"/>
            <a:ext cx="49845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Resources:</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Paper Straws</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Blue tak</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½ a bin liner bag (plastic)</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1 A5 cardboard base</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Scissors</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2 pieces of paper -recycled from the printer</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t/>
            </a:r>
            <a:endParaRPr sz="2000">
              <a:solidFill>
                <a:schemeClr val="dk1"/>
              </a:solidFill>
              <a:latin typeface="Patrick Hand"/>
              <a:ea typeface="Patrick Hand"/>
              <a:cs typeface="Patrick Hand"/>
              <a:sym typeface="Patrick Hand"/>
            </a:endParaRPr>
          </a:p>
        </p:txBody>
      </p:sp>
      <p:sp>
        <p:nvSpPr>
          <p:cNvPr id="73" name="Google Shape;73;p15"/>
          <p:cNvSpPr txBox="1"/>
          <p:nvPr/>
        </p:nvSpPr>
        <p:spPr>
          <a:xfrm>
            <a:off x="435425" y="966150"/>
            <a:ext cx="83631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600">
                <a:solidFill>
                  <a:schemeClr val="dk1"/>
                </a:solidFill>
                <a:latin typeface="Patrick Hand"/>
                <a:ea typeface="Patrick Hand"/>
                <a:cs typeface="Patrick Hand"/>
                <a:sym typeface="Patrick Hand"/>
              </a:rPr>
              <a:t>Create a structure which can withstand the power of nature for 3 days and nights in Singapore.</a:t>
            </a:r>
            <a:endParaRPr sz="2600">
              <a:solidFill>
                <a:schemeClr val="dk1"/>
              </a:solidFill>
              <a:latin typeface="Patrick Hand"/>
              <a:ea typeface="Patrick Hand"/>
              <a:cs typeface="Patrick Hand"/>
              <a:sym typeface="Patrick Hand"/>
            </a:endParaRPr>
          </a:p>
        </p:txBody>
      </p:sp>
      <p:sp>
        <p:nvSpPr>
          <p:cNvPr id="74" name="Google Shape;74;p15"/>
          <p:cNvSpPr txBox="1"/>
          <p:nvPr/>
        </p:nvSpPr>
        <p:spPr>
          <a:xfrm>
            <a:off x="5618025" y="2074050"/>
            <a:ext cx="3525900" cy="307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600">
                <a:solidFill>
                  <a:schemeClr val="dk1"/>
                </a:solidFill>
                <a:latin typeface="Patrick Hand"/>
                <a:ea typeface="Patrick Hand"/>
                <a:cs typeface="Patrick Hand"/>
                <a:sym typeface="Patrick Hand"/>
              </a:rPr>
              <a:t>Rules:</a:t>
            </a:r>
            <a:endParaRPr sz="26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You can not use any other resources.</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It must fit on the cardboard base</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It needs to be transported from the classroom to the testing zone</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Each person in </a:t>
            </a:r>
            <a:r>
              <a:rPr lang="en-GB" sz="1800">
                <a:solidFill>
                  <a:schemeClr val="dk1"/>
                </a:solidFill>
                <a:latin typeface="Patrick Hand"/>
                <a:ea typeface="Patrick Hand"/>
                <a:cs typeface="Patrick Hand"/>
                <a:sym typeface="Patrick Hand"/>
              </a:rPr>
              <a:t>the group must have a role</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You only have 30 minutes to create your structure</a:t>
            </a:r>
            <a:endParaRPr sz="1800">
              <a:solidFill>
                <a:schemeClr val="dk1"/>
              </a:solidFill>
              <a:latin typeface="Patrick Hand"/>
              <a:ea typeface="Patrick Hand"/>
              <a:cs typeface="Patrick Hand"/>
              <a:sym typeface="Patrick Hand"/>
            </a:endParaRPr>
          </a:p>
        </p:txBody>
      </p:sp>
      <p:pic>
        <p:nvPicPr>
          <p:cNvPr id="75" name="Google Shape;75;p15"/>
          <p:cNvPicPr preferRelativeResize="0"/>
          <p:nvPr/>
        </p:nvPicPr>
        <p:blipFill rotWithShape="1">
          <a:blip r:embed="rId3">
            <a:alphaModFix/>
          </a:blip>
          <a:srcRect b="14893" l="0" r="0" t="0"/>
          <a:stretch/>
        </p:blipFill>
        <p:spPr>
          <a:xfrm>
            <a:off x="8410500" y="47450"/>
            <a:ext cx="733500" cy="624250"/>
          </a:xfrm>
          <a:prstGeom prst="rect">
            <a:avLst/>
          </a:prstGeom>
          <a:noFill/>
          <a:ln>
            <a:noFill/>
          </a:ln>
        </p:spPr>
      </p:pic>
      <p:pic>
        <p:nvPicPr>
          <p:cNvPr id="76" name="Google Shape;76;p15"/>
          <p:cNvPicPr preferRelativeResize="0"/>
          <p:nvPr/>
        </p:nvPicPr>
        <p:blipFill rotWithShape="1">
          <a:blip r:embed="rId3">
            <a:alphaModFix/>
          </a:blip>
          <a:srcRect b="14893" l="0" r="0" t="0"/>
          <a:stretch/>
        </p:blipFill>
        <p:spPr>
          <a:xfrm>
            <a:off x="0" y="47450"/>
            <a:ext cx="733500" cy="6242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6"/>
          <p:cNvPicPr preferRelativeResize="0"/>
          <p:nvPr/>
        </p:nvPicPr>
        <p:blipFill>
          <a:blip r:embed="rId3">
            <a:alphaModFix/>
          </a:blip>
          <a:stretch>
            <a:fillRect/>
          </a:stretch>
        </p:blipFill>
        <p:spPr>
          <a:xfrm>
            <a:off x="556671" y="1361975"/>
            <a:ext cx="5100676" cy="3404700"/>
          </a:xfrm>
          <a:prstGeom prst="rect">
            <a:avLst/>
          </a:prstGeom>
          <a:noFill/>
          <a:ln>
            <a:noFill/>
          </a:ln>
        </p:spPr>
      </p:pic>
      <p:sp>
        <p:nvSpPr>
          <p:cNvPr id="82" name="Google Shape;82;p16"/>
          <p:cNvSpPr txBox="1"/>
          <p:nvPr/>
        </p:nvSpPr>
        <p:spPr>
          <a:xfrm>
            <a:off x="344875" y="68975"/>
            <a:ext cx="78630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3600">
                <a:solidFill>
                  <a:schemeClr val="dk1"/>
                </a:solidFill>
                <a:latin typeface="Patrick Hand"/>
                <a:ea typeface="Patrick Hand"/>
                <a:cs typeface="Patrick Hand"/>
                <a:sym typeface="Patrick Hand"/>
              </a:rPr>
              <a:t>It will be left on the Nixon Building Roof for 3 days and 3 nights</a:t>
            </a:r>
            <a:endParaRPr sz="3600">
              <a:solidFill>
                <a:schemeClr val="dk1"/>
              </a:solidFill>
              <a:latin typeface="Patrick Hand"/>
              <a:ea typeface="Patrick Hand"/>
              <a:cs typeface="Patrick Hand"/>
              <a:sym typeface="Patrick Hand"/>
            </a:endParaRPr>
          </a:p>
        </p:txBody>
      </p:sp>
      <p:cxnSp>
        <p:nvCxnSpPr>
          <p:cNvPr id="83" name="Google Shape;83;p16"/>
          <p:cNvCxnSpPr/>
          <p:nvPr/>
        </p:nvCxnSpPr>
        <p:spPr>
          <a:xfrm flipH="1">
            <a:off x="3872625" y="1241525"/>
            <a:ext cx="1034400" cy="916500"/>
          </a:xfrm>
          <a:prstGeom prst="straightConnector1">
            <a:avLst/>
          </a:prstGeom>
          <a:noFill/>
          <a:ln cap="flat" cmpd="sng" w="38100">
            <a:solidFill>
              <a:srgbClr val="0000FF"/>
            </a:solidFill>
            <a:prstDash val="solid"/>
            <a:round/>
            <a:headEnd len="med" w="med" type="none"/>
            <a:tailEnd len="med" w="med" type="triangle"/>
          </a:ln>
        </p:spPr>
      </p:cxnSp>
      <p:sp>
        <p:nvSpPr>
          <p:cNvPr id="84" name="Google Shape;84;p16"/>
          <p:cNvSpPr/>
          <p:nvPr/>
        </p:nvSpPr>
        <p:spPr>
          <a:xfrm>
            <a:off x="6052900" y="1241525"/>
            <a:ext cx="2717100" cy="3525300"/>
          </a:xfrm>
          <a:prstGeom prst="roundRect">
            <a:avLst>
              <a:gd fmla="val 16667"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2400">
                <a:latin typeface="Patrick Hand"/>
                <a:ea typeface="Patrick Hand"/>
                <a:cs typeface="Patrick Hand"/>
                <a:sym typeface="Patrick Hand"/>
              </a:rPr>
              <a:t>What do you think your team need to consider when designing your structure?</a:t>
            </a:r>
            <a:endParaRPr sz="2400">
              <a:latin typeface="Patrick Hand"/>
              <a:ea typeface="Patrick Hand"/>
              <a:cs typeface="Patrick Hand"/>
              <a:sym typeface="Patrick Hand"/>
            </a:endParaRPr>
          </a:p>
          <a:p>
            <a:pPr indent="0" lvl="0" marL="0" rtl="0" algn="ctr">
              <a:spcBef>
                <a:spcPts val="0"/>
              </a:spcBef>
              <a:spcAft>
                <a:spcPts val="0"/>
              </a:spcAft>
              <a:buNone/>
            </a:pPr>
            <a:r>
              <a:t/>
            </a:r>
            <a:endParaRPr sz="2400">
              <a:latin typeface="Patrick Hand"/>
              <a:ea typeface="Patrick Hand"/>
              <a:cs typeface="Patrick Hand"/>
              <a:sym typeface="Patrick Hand"/>
            </a:endParaRPr>
          </a:p>
          <a:p>
            <a:pPr indent="0" lvl="0" marL="0" rtl="0" algn="ctr">
              <a:spcBef>
                <a:spcPts val="0"/>
              </a:spcBef>
              <a:spcAft>
                <a:spcPts val="0"/>
              </a:spcAft>
              <a:buNone/>
            </a:pPr>
            <a:r>
              <a:rPr lang="en-GB" sz="1800">
                <a:latin typeface="Patrick Hand"/>
                <a:ea typeface="Patrick Hand"/>
                <a:cs typeface="Patrick Hand"/>
                <a:sym typeface="Patrick Hand"/>
              </a:rPr>
              <a:t>Global Guardians will take them to the Nixon Building once created </a:t>
            </a:r>
            <a:endParaRPr sz="1800">
              <a:latin typeface="Patrick Hand"/>
              <a:ea typeface="Patrick Hand"/>
              <a:cs typeface="Patrick Hand"/>
              <a:sym typeface="Patrick Ha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p:nvPr/>
        </p:nvSpPr>
        <p:spPr>
          <a:xfrm>
            <a:off x="733500" y="1021025"/>
            <a:ext cx="2830200" cy="3126900"/>
          </a:xfrm>
          <a:prstGeom prst="roundRect">
            <a:avLst>
              <a:gd fmla="val 16667" name="adj"/>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800">
                <a:latin typeface="Patrick Hand"/>
                <a:ea typeface="Patrick Hand"/>
                <a:cs typeface="Patrick Hand"/>
                <a:sym typeface="Patrick Hand"/>
              </a:rPr>
              <a:t>Draw as many examples as you can think of… </a:t>
            </a:r>
            <a:endParaRPr sz="2800">
              <a:latin typeface="Patrick Hand"/>
              <a:ea typeface="Patrick Hand"/>
              <a:cs typeface="Patrick Hand"/>
              <a:sym typeface="Patrick Hand"/>
            </a:endParaRPr>
          </a:p>
          <a:p>
            <a:pPr indent="0" lvl="0" marL="0" rtl="0" algn="ctr">
              <a:spcBef>
                <a:spcPts val="0"/>
              </a:spcBef>
              <a:spcAft>
                <a:spcPts val="0"/>
              </a:spcAft>
              <a:buNone/>
            </a:pPr>
            <a:r>
              <a:rPr lang="en-GB" sz="2800">
                <a:latin typeface="Patrick Hand"/>
                <a:ea typeface="Patrick Hand"/>
                <a:cs typeface="Patrick Hand"/>
                <a:sym typeface="Patrick Hand"/>
              </a:rPr>
              <a:t>(2 minutes)</a:t>
            </a:r>
            <a:endParaRPr sz="2800">
              <a:latin typeface="Patrick Hand"/>
              <a:ea typeface="Patrick Hand"/>
              <a:cs typeface="Patrick Hand"/>
              <a:sym typeface="Patrick Hand"/>
            </a:endParaRPr>
          </a:p>
        </p:txBody>
      </p:sp>
      <p:sp>
        <p:nvSpPr>
          <p:cNvPr id="90" name="Google Shape;90;p17"/>
          <p:cNvSpPr txBox="1"/>
          <p:nvPr/>
        </p:nvSpPr>
        <p:spPr>
          <a:xfrm>
            <a:off x="0" y="0"/>
            <a:ext cx="9144000" cy="733500"/>
          </a:xfrm>
          <a:prstGeom prst="rect">
            <a:avLst/>
          </a:prstGeom>
          <a:solidFill>
            <a:srgbClr val="FCE5CD"/>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solidFill>
                  <a:schemeClr val="dk1"/>
                </a:solidFill>
                <a:latin typeface="Patrick Hand"/>
                <a:ea typeface="Patrick Hand"/>
                <a:cs typeface="Patrick Hand"/>
                <a:sym typeface="Patrick Hand"/>
              </a:rPr>
              <a:t>What is the Power of Nature?</a:t>
            </a:r>
            <a:endParaRPr sz="3600">
              <a:solidFill>
                <a:schemeClr val="dk1"/>
              </a:solidFill>
              <a:latin typeface="Patrick Hand"/>
              <a:ea typeface="Patrick Hand"/>
              <a:cs typeface="Patrick Hand"/>
              <a:sym typeface="Patrick Hand"/>
            </a:endParaRPr>
          </a:p>
        </p:txBody>
      </p:sp>
      <p:pic>
        <p:nvPicPr>
          <p:cNvPr id="91" name="Google Shape;91;p17"/>
          <p:cNvPicPr preferRelativeResize="0"/>
          <p:nvPr/>
        </p:nvPicPr>
        <p:blipFill rotWithShape="1">
          <a:blip r:embed="rId3">
            <a:alphaModFix/>
          </a:blip>
          <a:srcRect b="14893" l="0" r="0" t="0"/>
          <a:stretch/>
        </p:blipFill>
        <p:spPr>
          <a:xfrm>
            <a:off x="8410500" y="47450"/>
            <a:ext cx="733500" cy="624250"/>
          </a:xfrm>
          <a:prstGeom prst="rect">
            <a:avLst/>
          </a:prstGeom>
          <a:noFill/>
          <a:ln>
            <a:noFill/>
          </a:ln>
        </p:spPr>
      </p:pic>
      <p:pic>
        <p:nvPicPr>
          <p:cNvPr id="92" name="Google Shape;92;p17"/>
          <p:cNvPicPr preferRelativeResize="0"/>
          <p:nvPr/>
        </p:nvPicPr>
        <p:blipFill rotWithShape="1">
          <a:blip r:embed="rId3">
            <a:alphaModFix/>
          </a:blip>
          <a:srcRect b="14893" l="0" r="0" t="0"/>
          <a:stretch/>
        </p:blipFill>
        <p:spPr>
          <a:xfrm>
            <a:off x="0" y="47450"/>
            <a:ext cx="733500" cy="624250"/>
          </a:xfrm>
          <a:prstGeom prst="rect">
            <a:avLst/>
          </a:prstGeom>
          <a:noFill/>
          <a:ln>
            <a:noFill/>
          </a:ln>
        </p:spPr>
      </p:pic>
      <p:pic>
        <p:nvPicPr>
          <p:cNvPr descr="This timer counts down silently until it reaches 0:00, then a police siren sounds to alert you that time is up." id="93" name="Google Shape;93;p17" title="2 Minute Timer">
            <a:hlinkClick r:id="rId4"/>
          </p:cNvPr>
          <p:cNvPicPr preferRelativeResize="0"/>
          <p:nvPr/>
        </p:nvPicPr>
        <p:blipFill>
          <a:blip r:embed="rId5">
            <a:alphaModFix/>
          </a:blip>
          <a:stretch>
            <a:fillRect/>
          </a:stretch>
        </p:blipFill>
        <p:spPr>
          <a:xfrm>
            <a:off x="4655650" y="1847050"/>
            <a:ext cx="3048000" cy="1714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nvSpPr>
        <p:spPr>
          <a:xfrm>
            <a:off x="0" y="0"/>
            <a:ext cx="9144000" cy="733500"/>
          </a:xfrm>
          <a:prstGeom prst="rect">
            <a:avLst/>
          </a:prstGeom>
          <a:solidFill>
            <a:srgbClr val="FCE5CD"/>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solidFill>
                  <a:schemeClr val="dk1"/>
                </a:solidFill>
                <a:latin typeface="Patrick Hand"/>
                <a:ea typeface="Patrick Hand"/>
                <a:cs typeface="Patrick Hand"/>
                <a:sym typeface="Patrick Hand"/>
              </a:rPr>
              <a:t>What is the Power of Nature?</a:t>
            </a:r>
            <a:endParaRPr sz="3600">
              <a:solidFill>
                <a:schemeClr val="dk1"/>
              </a:solidFill>
              <a:latin typeface="Patrick Hand"/>
              <a:ea typeface="Patrick Hand"/>
              <a:cs typeface="Patrick Hand"/>
              <a:sym typeface="Patrick Hand"/>
            </a:endParaRPr>
          </a:p>
        </p:txBody>
      </p:sp>
      <p:pic>
        <p:nvPicPr>
          <p:cNvPr id="99" name="Google Shape;99;p18"/>
          <p:cNvPicPr preferRelativeResize="0"/>
          <p:nvPr/>
        </p:nvPicPr>
        <p:blipFill rotWithShape="1">
          <a:blip r:embed="rId3">
            <a:alphaModFix/>
          </a:blip>
          <a:srcRect b="14893" l="0" r="0" t="0"/>
          <a:stretch/>
        </p:blipFill>
        <p:spPr>
          <a:xfrm>
            <a:off x="8410500" y="47450"/>
            <a:ext cx="733500" cy="624250"/>
          </a:xfrm>
          <a:prstGeom prst="rect">
            <a:avLst/>
          </a:prstGeom>
          <a:noFill/>
          <a:ln>
            <a:noFill/>
          </a:ln>
        </p:spPr>
      </p:pic>
      <p:pic>
        <p:nvPicPr>
          <p:cNvPr id="100" name="Google Shape;100;p18"/>
          <p:cNvPicPr preferRelativeResize="0"/>
          <p:nvPr/>
        </p:nvPicPr>
        <p:blipFill rotWithShape="1">
          <a:blip r:embed="rId3">
            <a:alphaModFix/>
          </a:blip>
          <a:srcRect b="14893" l="0" r="0" t="0"/>
          <a:stretch/>
        </p:blipFill>
        <p:spPr>
          <a:xfrm>
            <a:off x="0" y="47450"/>
            <a:ext cx="733500" cy="624250"/>
          </a:xfrm>
          <a:prstGeom prst="rect">
            <a:avLst/>
          </a:prstGeom>
          <a:noFill/>
          <a:ln>
            <a:noFill/>
          </a:ln>
        </p:spPr>
      </p:pic>
      <p:pic>
        <p:nvPicPr>
          <p:cNvPr id="101" name="Google Shape;101;p18"/>
          <p:cNvPicPr preferRelativeResize="0"/>
          <p:nvPr/>
        </p:nvPicPr>
        <p:blipFill>
          <a:blip r:embed="rId4">
            <a:alphaModFix/>
          </a:blip>
          <a:stretch>
            <a:fillRect/>
          </a:stretch>
        </p:blipFill>
        <p:spPr>
          <a:xfrm>
            <a:off x="6463875" y="925325"/>
            <a:ext cx="2379924" cy="1586226"/>
          </a:xfrm>
          <a:prstGeom prst="rect">
            <a:avLst/>
          </a:prstGeom>
          <a:noFill/>
          <a:ln>
            <a:noFill/>
          </a:ln>
        </p:spPr>
      </p:pic>
      <p:pic>
        <p:nvPicPr>
          <p:cNvPr id="102" name="Google Shape;102;p18"/>
          <p:cNvPicPr preferRelativeResize="0"/>
          <p:nvPr/>
        </p:nvPicPr>
        <p:blipFill>
          <a:blip r:embed="rId5">
            <a:alphaModFix/>
          </a:blip>
          <a:stretch>
            <a:fillRect/>
          </a:stretch>
        </p:blipFill>
        <p:spPr>
          <a:xfrm>
            <a:off x="76938" y="3493150"/>
            <a:ext cx="2961100" cy="1233792"/>
          </a:xfrm>
          <a:prstGeom prst="rect">
            <a:avLst/>
          </a:prstGeom>
          <a:noFill/>
          <a:ln>
            <a:noFill/>
          </a:ln>
        </p:spPr>
      </p:pic>
      <p:pic>
        <p:nvPicPr>
          <p:cNvPr id="103" name="Google Shape;103;p18"/>
          <p:cNvPicPr preferRelativeResize="0"/>
          <p:nvPr/>
        </p:nvPicPr>
        <p:blipFill>
          <a:blip r:embed="rId6">
            <a:alphaModFix/>
          </a:blip>
          <a:stretch>
            <a:fillRect/>
          </a:stretch>
        </p:blipFill>
        <p:spPr>
          <a:xfrm>
            <a:off x="6553275" y="2917025"/>
            <a:ext cx="2201125" cy="1648725"/>
          </a:xfrm>
          <a:prstGeom prst="rect">
            <a:avLst/>
          </a:prstGeom>
          <a:noFill/>
          <a:ln>
            <a:noFill/>
          </a:ln>
        </p:spPr>
      </p:pic>
      <p:pic>
        <p:nvPicPr>
          <p:cNvPr id="104" name="Google Shape;104;p18"/>
          <p:cNvPicPr preferRelativeResize="0"/>
          <p:nvPr/>
        </p:nvPicPr>
        <p:blipFill>
          <a:blip r:embed="rId7">
            <a:alphaModFix/>
          </a:blip>
          <a:stretch>
            <a:fillRect/>
          </a:stretch>
        </p:blipFill>
        <p:spPr>
          <a:xfrm>
            <a:off x="3148713" y="802150"/>
            <a:ext cx="3081250" cy="2050425"/>
          </a:xfrm>
          <a:prstGeom prst="rect">
            <a:avLst/>
          </a:prstGeom>
          <a:noFill/>
          <a:ln>
            <a:noFill/>
          </a:ln>
        </p:spPr>
      </p:pic>
      <p:pic>
        <p:nvPicPr>
          <p:cNvPr id="105" name="Google Shape;105;p18"/>
          <p:cNvPicPr preferRelativeResize="0"/>
          <p:nvPr/>
        </p:nvPicPr>
        <p:blipFill rotWithShape="1">
          <a:blip r:embed="rId8">
            <a:alphaModFix/>
          </a:blip>
          <a:srcRect b="11691" l="0" r="0" t="0"/>
          <a:stretch/>
        </p:blipFill>
        <p:spPr>
          <a:xfrm>
            <a:off x="200175" y="1082975"/>
            <a:ext cx="2714625" cy="1488775"/>
          </a:xfrm>
          <a:prstGeom prst="rect">
            <a:avLst/>
          </a:prstGeom>
          <a:noFill/>
          <a:ln>
            <a:noFill/>
          </a:ln>
        </p:spPr>
      </p:pic>
      <p:sp>
        <p:nvSpPr>
          <p:cNvPr id="106" name="Google Shape;106;p18"/>
          <p:cNvSpPr/>
          <p:nvPr/>
        </p:nvSpPr>
        <p:spPr>
          <a:xfrm>
            <a:off x="3807000" y="2921225"/>
            <a:ext cx="1977300" cy="939600"/>
          </a:xfrm>
          <a:prstGeom prst="roundRect">
            <a:avLst>
              <a:gd fmla="val 16667" name="adj"/>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300">
                <a:latin typeface="Patrick Hand"/>
                <a:ea typeface="Patrick Hand"/>
                <a:cs typeface="Patrick Hand"/>
                <a:sym typeface="Patrick Hand"/>
              </a:rPr>
              <a:t>Which affect Singapore?</a:t>
            </a:r>
            <a:endParaRPr sz="2300">
              <a:latin typeface="Patrick Hand"/>
              <a:ea typeface="Patrick Hand"/>
              <a:cs typeface="Patrick Hand"/>
              <a:sym typeface="Patrick Hand"/>
            </a:endParaRPr>
          </a:p>
        </p:txBody>
      </p:sp>
      <p:pic>
        <p:nvPicPr>
          <p:cNvPr id="107" name="Google Shape;107;p18"/>
          <p:cNvPicPr preferRelativeResize="0"/>
          <p:nvPr/>
        </p:nvPicPr>
        <p:blipFill>
          <a:blip r:embed="rId9">
            <a:alphaModFix/>
          </a:blip>
          <a:stretch>
            <a:fillRect/>
          </a:stretch>
        </p:blipFill>
        <p:spPr>
          <a:xfrm>
            <a:off x="3458550" y="4000050"/>
            <a:ext cx="2594225" cy="1037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nvSpPr>
        <p:spPr>
          <a:xfrm>
            <a:off x="0" y="0"/>
            <a:ext cx="9144000" cy="733500"/>
          </a:xfrm>
          <a:prstGeom prst="rect">
            <a:avLst/>
          </a:prstGeom>
          <a:solidFill>
            <a:srgbClr val="FCE5CD"/>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solidFill>
                  <a:schemeClr val="dk1"/>
                </a:solidFill>
                <a:latin typeface="Patrick Hand"/>
                <a:ea typeface="Patrick Hand"/>
                <a:cs typeface="Patrick Hand"/>
                <a:sym typeface="Patrick Hand"/>
              </a:rPr>
              <a:t>Design Ideas and Designs</a:t>
            </a:r>
            <a:endParaRPr sz="3600">
              <a:solidFill>
                <a:schemeClr val="dk1"/>
              </a:solidFill>
              <a:latin typeface="Patrick Hand"/>
              <a:ea typeface="Patrick Hand"/>
              <a:cs typeface="Patrick Hand"/>
              <a:sym typeface="Patrick Hand"/>
            </a:endParaRPr>
          </a:p>
        </p:txBody>
      </p:sp>
      <p:pic>
        <p:nvPicPr>
          <p:cNvPr id="113" name="Google Shape;113;p19"/>
          <p:cNvPicPr preferRelativeResize="0"/>
          <p:nvPr/>
        </p:nvPicPr>
        <p:blipFill rotWithShape="1">
          <a:blip r:embed="rId3">
            <a:alphaModFix/>
          </a:blip>
          <a:srcRect b="14893" l="0" r="0" t="0"/>
          <a:stretch/>
        </p:blipFill>
        <p:spPr>
          <a:xfrm>
            <a:off x="8410500" y="47450"/>
            <a:ext cx="733500" cy="624250"/>
          </a:xfrm>
          <a:prstGeom prst="rect">
            <a:avLst/>
          </a:prstGeom>
          <a:noFill/>
          <a:ln>
            <a:noFill/>
          </a:ln>
        </p:spPr>
      </p:pic>
      <p:pic>
        <p:nvPicPr>
          <p:cNvPr id="114" name="Google Shape;114;p19"/>
          <p:cNvPicPr preferRelativeResize="0"/>
          <p:nvPr/>
        </p:nvPicPr>
        <p:blipFill rotWithShape="1">
          <a:blip r:embed="rId3">
            <a:alphaModFix/>
          </a:blip>
          <a:srcRect b="14893" l="0" r="0" t="0"/>
          <a:stretch/>
        </p:blipFill>
        <p:spPr>
          <a:xfrm>
            <a:off x="0" y="47450"/>
            <a:ext cx="733500" cy="624250"/>
          </a:xfrm>
          <a:prstGeom prst="rect">
            <a:avLst/>
          </a:prstGeom>
          <a:noFill/>
          <a:ln>
            <a:noFill/>
          </a:ln>
        </p:spPr>
      </p:pic>
      <p:sp>
        <p:nvSpPr>
          <p:cNvPr id="115" name="Google Shape;115;p19"/>
          <p:cNvSpPr/>
          <p:nvPr/>
        </p:nvSpPr>
        <p:spPr>
          <a:xfrm>
            <a:off x="126375" y="1687463"/>
            <a:ext cx="3062100" cy="822600"/>
          </a:xfrm>
          <a:prstGeom prst="roundRect">
            <a:avLst>
              <a:gd fmla="val 16667" name="adj"/>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000">
                <a:latin typeface="Patrick Hand"/>
                <a:ea typeface="Patrick Hand"/>
                <a:cs typeface="Patrick Hand"/>
                <a:sym typeface="Patrick Hand"/>
              </a:rPr>
              <a:t>Questions to think about when building your structure</a:t>
            </a:r>
            <a:endParaRPr sz="2000">
              <a:latin typeface="Patrick Hand"/>
              <a:ea typeface="Patrick Hand"/>
              <a:cs typeface="Patrick Hand"/>
              <a:sym typeface="Patrick Hand"/>
            </a:endParaRPr>
          </a:p>
        </p:txBody>
      </p:sp>
      <p:sp>
        <p:nvSpPr>
          <p:cNvPr id="116" name="Google Shape;116;p19"/>
          <p:cNvSpPr/>
          <p:nvPr/>
        </p:nvSpPr>
        <p:spPr>
          <a:xfrm>
            <a:off x="100125" y="2943750"/>
            <a:ext cx="3114600" cy="822600"/>
          </a:xfrm>
          <a:prstGeom prst="roundRect">
            <a:avLst>
              <a:gd fmla="val 16667" name="adj"/>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2300">
                <a:latin typeface="Patrick Hand"/>
                <a:ea typeface="Patrick Hand"/>
                <a:cs typeface="Patrick Hand"/>
                <a:sym typeface="Patrick Hand"/>
              </a:rPr>
              <a:t>Design Sketches </a:t>
            </a:r>
            <a:endParaRPr sz="2300">
              <a:latin typeface="Patrick Hand"/>
              <a:ea typeface="Patrick Hand"/>
              <a:cs typeface="Patrick Hand"/>
              <a:sym typeface="Patrick Hand"/>
            </a:endParaRPr>
          </a:p>
        </p:txBody>
      </p:sp>
      <p:sp>
        <p:nvSpPr>
          <p:cNvPr id="117" name="Google Shape;117;p19"/>
          <p:cNvSpPr txBox="1"/>
          <p:nvPr/>
        </p:nvSpPr>
        <p:spPr>
          <a:xfrm>
            <a:off x="1330200" y="788000"/>
            <a:ext cx="78138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300">
                <a:solidFill>
                  <a:schemeClr val="dk1"/>
                </a:solidFill>
                <a:latin typeface="Patrick Hand"/>
                <a:ea typeface="Patrick Hand"/>
                <a:cs typeface="Patrick Hand"/>
                <a:sym typeface="Patrick Hand"/>
              </a:rPr>
              <a:t>Use your table to generate questions and design sketches</a:t>
            </a:r>
            <a:endParaRPr sz="2300">
              <a:solidFill>
                <a:schemeClr val="dk1"/>
              </a:solidFill>
              <a:latin typeface="Patrick Hand"/>
              <a:ea typeface="Patrick Hand"/>
              <a:cs typeface="Patrick Hand"/>
              <a:sym typeface="Patrick Hand"/>
            </a:endParaRPr>
          </a:p>
        </p:txBody>
      </p:sp>
      <p:sp>
        <p:nvSpPr>
          <p:cNvPr id="118" name="Google Shape;118;p19"/>
          <p:cNvSpPr txBox="1"/>
          <p:nvPr/>
        </p:nvSpPr>
        <p:spPr>
          <a:xfrm>
            <a:off x="5262825" y="1326800"/>
            <a:ext cx="3525900" cy="335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600">
                <a:solidFill>
                  <a:schemeClr val="dk1"/>
                </a:solidFill>
                <a:latin typeface="Patrick Hand"/>
                <a:ea typeface="Patrick Hand"/>
                <a:cs typeface="Patrick Hand"/>
                <a:sym typeface="Patrick Hand"/>
              </a:rPr>
              <a:t>Rules:</a:t>
            </a:r>
            <a:endParaRPr sz="26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You can not use any other resources apart from what is in your packs and scissors to cut</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It must fit on the cardboard base</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It needs to be transported from the classroom to the testing zone</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Each person in </a:t>
            </a:r>
            <a:r>
              <a:rPr lang="en-GB" sz="1800">
                <a:solidFill>
                  <a:schemeClr val="dk1"/>
                </a:solidFill>
                <a:latin typeface="Patrick Hand"/>
                <a:ea typeface="Patrick Hand"/>
                <a:cs typeface="Patrick Hand"/>
                <a:sym typeface="Patrick Hand"/>
              </a:rPr>
              <a:t>the group must have a role</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You only have 30 minutes to create your structure</a:t>
            </a:r>
            <a:endParaRPr sz="1800">
              <a:solidFill>
                <a:schemeClr val="dk1"/>
              </a:solidFill>
              <a:latin typeface="Patrick Hand"/>
              <a:ea typeface="Patrick Hand"/>
              <a:cs typeface="Patrick Hand"/>
              <a:sym typeface="Patrick Hand"/>
            </a:endParaRPr>
          </a:p>
        </p:txBody>
      </p:sp>
      <p:sp>
        <p:nvSpPr>
          <p:cNvPr id="119" name="Google Shape;119;p19"/>
          <p:cNvSpPr txBox="1"/>
          <p:nvPr/>
        </p:nvSpPr>
        <p:spPr>
          <a:xfrm>
            <a:off x="100125" y="4127025"/>
            <a:ext cx="64074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500">
                <a:solidFill>
                  <a:schemeClr val="dk1"/>
                </a:solidFill>
                <a:latin typeface="Patrick Hand"/>
                <a:ea typeface="Patrick Hand"/>
                <a:cs typeface="Patrick Hand"/>
                <a:sym typeface="Patrick Hand"/>
              </a:rPr>
              <a:t>Take a photo of your sketches and ideas</a:t>
            </a:r>
            <a:endParaRPr sz="2500">
              <a:solidFill>
                <a:schemeClr val="dk1"/>
              </a:solidFill>
              <a:latin typeface="Patrick Hand"/>
              <a:ea typeface="Patrick Hand"/>
              <a:cs typeface="Patrick Hand"/>
              <a:sym typeface="Patrick Hand"/>
            </a:endParaRPr>
          </a:p>
        </p:txBody>
      </p:sp>
      <p:pic>
        <p:nvPicPr>
          <p:cNvPr descr="5 Minute Timer - Relaxing Music with Ocean Waves&#10;&#10;📜 Message from the Creator of Tick Tock Countdown Timer&#10;&#10;I am Tom C. and I specialise in the field of Mental Health for a number of years.  I want to place where people can relax, unwind, study and sleep better. &#10;&#10;My videos are ideal for studying, sleep, relaxation and exercise. My aim is to provide the highest quality relaxing content that doesn’t contain any annoying talking or commentary. Research shows this can be help with mental heath. &#10;&#10;All my timer videos are made in high quality with editing programs such as Premiere Pro 2020, Photoshop and Luma Fusion. Each video takes many hours of editing and mixing to produce the perfect timer video for my viewers. &#10;&#10;Some video and audio files are make in collaboration with other video and audio creators with all the licenses and commercial use rights.&#10;&#10;All videos, audio, effects are mixed and created by myself.&#10;&#10;⏱ Popular Timers &#10;&#10;5 Minute Timer - Calm and Relaxing Music: https://youtu.be/hso3oR8PJss&#10;10 Minute Timer - Relaxing Music: https://youtu;.be/yxu0qHbG_2c&#10;15 Minute Timer - No Music: https://youtu.be/v-vXDXrGSlI&#10;30 Minute Timer - Instrumental Relaxing Music: https://youtu.be/G4X4ZQHsTyE&#10;45 Minute Timer - Ambient Music: https://youtu.be/TKmhQprljAc&#10;1 Hour Timer - Beautiful Ocean Sunset https://youtu.be/TKmhQprljAc&#10;&#10;🎥 Editing&#10;    -  Luma Fusion&#10;    -  Premiere Pro 2020&#10;    - Adobe After Effects&#10;    - Photoshop&#10;&#10;📽Video and filming&#10;    - Sony a6000&#10;    - Fujifilm X-T3&#10;    - GoPro Hero8 &#10;    - Story Blocks&#10;    -  Pexels&#10;    -  Pixabay&#10;    - Adobe Stock&#10;    - Pond 5&#10;&#10;🎶Audio&#10;    - Story Blocks&#10;    - Youtube Audio Library&#10;&#10;🎤Microphone&#10;    - Blue Yeta&#10;    - Audio-Technica BP4025&#10;    - Zoom H2N&#10;&#10;&#10;Hashtags&#10;#Timer #Relaxation #RelaxingMusic&#10;&#10;© Copyright Tick Tock Countdown Timer 2021. All rights reserved. Any reproduction or republication of all or part of this video is prohibited. All of the video material on this channel is copyright protected. If you like my timers, please support me by buying me a coffee with the link below.&#10;&#10;https://www.buymeacoffee.com/ccproductiw" id="120" name="Google Shape;120;p19" title="5 Minute Timer - Relaxing Music with Ocean Waves">
            <a:hlinkClick r:id="rId4"/>
          </p:cNvPr>
          <p:cNvPicPr preferRelativeResize="0"/>
          <p:nvPr/>
        </p:nvPicPr>
        <p:blipFill>
          <a:blip r:embed="rId5">
            <a:alphaModFix/>
          </a:blip>
          <a:stretch>
            <a:fillRect/>
          </a:stretch>
        </p:blipFill>
        <p:spPr>
          <a:xfrm>
            <a:off x="3610238" y="2143125"/>
            <a:ext cx="1524000" cy="857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1000"/>
                                        <p:tgtEl>
                                          <p:spTgt spid="1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0"/>
          <p:cNvSpPr txBox="1"/>
          <p:nvPr/>
        </p:nvSpPr>
        <p:spPr>
          <a:xfrm>
            <a:off x="0" y="0"/>
            <a:ext cx="9144000" cy="733500"/>
          </a:xfrm>
          <a:prstGeom prst="rect">
            <a:avLst/>
          </a:prstGeom>
          <a:solidFill>
            <a:srgbClr val="FCE5CD"/>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solidFill>
                  <a:schemeClr val="dk1"/>
                </a:solidFill>
                <a:latin typeface="Patrick Hand"/>
                <a:ea typeface="Patrick Hand"/>
                <a:cs typeface="Patrick Hand"/>
                <a:sym typeface="Patrick Hand"/>
              </a:rPr>
              <a:t>Time to Create</a:t>
            </a:r>
            <a:endParaRPr sz="3600">
              <a:solidFill>
                <a:schemeClr val="dk1"/>
              </a:solidFill>
              <a:latin typeface="Patrick Hand"/>
              <a:ea typeface="Patrick Hand"/>
              <a:cs typeface="Patrick Hand"/>
              <a:sym typeface="Patrick Hand"/>
            </a:endParaRPr>
          </a:p>
        </p:txBody>
      </p:sp>
      <p:pic>
        <p:nvPicPr>
          <p:cNvPr id="126" name="Google Shape;126;p20"/>
          <p:cNvPicPr preferRelativeResize="0"/>
          <p:nvPr/>
        </p:nvPicPr>
        <p:blipFill rotWithShape="1">
          <a:blip r:embed="rId3">
            <a:alphaModFix/>
          </a:blip>
          <a:srcRect b="14893" l="0" r="0" t="0"/>
          <a:stretch/>
        </p:blipFill>
        <p:spPr>
          <a:xfrm>
            <a:off x="8410500" y="47450"/>
            <a:ext cx="733500" cy="624250"/>
          </a:xfrm>
          <a:prstGeom prst="rect">
            <a:avLst/>
          </a:prstGeom>
          <a:noFill/>
          <a:ln>
            <a:noFill/>
          </a:ln>
        </p:spPr>
      </p:pic>
      <p:pic>
        <p:nvPicPr>
          <p:cNvPr id="127" name="Google Shape;127;p20"/>
          <p:cNvPicPr preferRelativeResize="0"/>
          <p:nvPr/>
        </p:nvPicPr>
        <p:blipFill rotWithShape="1">
          <a:blip r:embed="rId3">
            <a:alphaModFix/>
          </a:blip>
          <a:srcRect b="14893" l="0" r="0" t="0"/>
          <a:stretch/>
        </p:blipFill>
        <p:spPr>
          <a:xfrm>
            <a:off x="0" y="47450"/>
            <a:ext cx="733500" cy="624250"/>
          </a:xfrm>
          <a:prstGeom prst="rect">
            <a:avLst/>
          </a:prstGeom>
          <a:noFill/>
          <a:ln>
            <a:noFill/>
          </a:ln>
        </p:spPr>
      </p:pic>
      <p:pic>
        <p:nvPicPr>
          <p:cNvPr descr="This timer silently counts down to 0:00, then alerts you that time is up with a gentle beep sound." id="128" name="Google Shape;128;p20" title="30 Minute Timer">
            <a:hlinkClick r:id="rId4"/>
          </p:cNvPr>
          <p:cNvPicPr preferRelativeResize="0"/>
          <p:nvPr/>
        </p:nvPicPr>
        <p:blipFill>
          <a:blip r:embed="rId5">
            <a:alphaModFix/>
          </a:blip>
          <a:stretch>
            <a:fillRect/>
          </a:stretch>
        </p:blipFill>
        <p:spPr>
          <a:xfrm>
            <a:off x="3580123" y="2245800"/>
            <a:ext cx="1751477" cy="985200"/>
          </a:xfrm>
          <a:prstGeom prst="rect">
            <a:avLst/>
          </a:prstGeom>
          <a:noFill/>
          <a:ln>
            <a:noFill/>
          </a:ln>
        </p:spPr>
      </p:pic>
      <p:sp>
        <p:nvSpPr>
          <p:cNvPr id="129" name="Google Shape;129;p20"/>
          <p:cNvSpPr/>
          <p:nvPr/>
        </p:nvSpPr>
        <p:spPr>
          <a:xfrm>
            <a:off x="240625" y="905250"/>
            <a:ext cx="8708400" cy="1168800"/>
          </a:xfrm>
          <a:prstGeom prst="roundRect">
            <a:avLst>
              <a:gd fmla="val 16667" name="adj"/>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0" name="Google Shape;130;p20"/>
          <p:cNvSpPr txBox="1"/>
          <p:nvPr/>
        </p:nvSpPr>
        <p:spPr>
          <a:xfrm>
            <a:off x="240625" y="1980500"/>
            <a:ext cx="4984500" cy="357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Resources:</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Paper Straws</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Blue tak</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½ a bin liner bag (plastic)</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1 A5 cardboard base</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Scissors</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2 pieces of paper -recycled from the printer</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rPr lang="en-GB" sz="2000">
                <a:solidFill>
                  <a:schemeClr val="dk1"/>
                </a:solidFill>
                <a:latin typeface="Patrick Hand"/>
                <a:ea typeface="Patrick Hand"/>
                <a:cs typeface="Patrick Hand"/>
                <a:sym typeface="Patrick Hand"/>
              </a:rPr>
              <a:t>DON’T FORGET TO WRITE YOUR NAMES &amp; CLASS ON!</a:t>
            </a:r>
            <a:endParaRPr sz="2000">
              <a:solidFill>
                <a:schemeClr val="dk1"/>
              </a:solidFill>
              <a:latin typeface="Patrick Hand"/>
              <a:ea typeface="Patrick Hand"/>
              <a:cs typeface="Patrick Hand"/>
              <a:sym typeface="Patrick Hand"/>
            </a:endParaRPr>
          </a:p>
          <a:p>
            <a:pPr indent="0" lvl="0" marL="0" rtl="0" algn="l">
              <a:spcBef>
                <a:spcPts val="0"/>
              </a:spcBef>
              <a:spcAft>
                <a:spcPts val="0"/>
              </a:spcAft>
              <a:buNone/>
            </a:pPr>
            <a:r>
              <a:t/>
            </a:r>
            <a:endParaRPr sz="2000">
              <a:solidFill>
                <a:schemeClr val="dk1"/>
              </a:solidFill>
              <a:latin typeface="Patrick Hand"/>
              <a:ea typeface="Patrick Hand"/>
              <a:cs typeface="Patrick Hand"/>
              <a:sym typeface="Patrick Hand"/>
            </a:endParaRPr>
          </a:p>
        </p:txBody>
      </p:sp>
      <p:sp>
        <p:nvSpPr>
          <p:cNvPr id="131" name="Google Shape;131;p20"/>
          <p:cNvSpPr txBox="1"/>
          <p:nvPr/>
        </p:nvSpPr>
        <p:spPr>
          <a:xfrm>
            <a:off x="435425" y="966150"/>
            <a:ext cx="83631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600">
                <a:solidFill>
                  <a:schemeClr val="dk1"/>
                </a:solidFill>
                <a:latin typeface="Patrick Hand"/>
                <a:ea typeface="Patrick Hand"/>
                <a:cs typeface="Patrick Hand"/>
                <a:sym typeface="Patrick Hand"/>
              </a:rPr>
              <a:t>Create a structure which can withstand the power of nature for 3 days and nights in Singapore.</a:t>
            </a:r>
            <a:endParaRPr sz="2600">
              <a:solidFill>
                <a:schemeClr val="dk1"/>
              </a:solidFill>
              <a:latin typeface="Patrick Hand"/>
              <a:ea typeface="Patrick Hand"/>
              <a:cs typeface="Patrick Hand"/>
              <a:sym typeface="Patrick Hand"/>
            </a:endParaRPr>
          </a:p>
        </p:txBody>
      </p:sp>
      <p:sp>
        <p:nvSpPr>
          <p:cNvPr id="132" name="Google Shape;132;p20"/>
          <p:cNvSpPr txBox="1"/>
          <p:nvPr/>
        </p:nvSpPr>
        <p:spPr>
          <a:xfrm>
            <a:off x="5618025" y="2074050"/>
            <a:ext cx="3525900" cy="307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600">
                <a:solidFill>
                  <a:schemeClr val="dk1"/>
                </a:solidFill>
                <a:latin typeface="Patrick Hand"/>
                <a:ea typeface="Patrick Hand"/>
                <a:cs typeface="Patrick Hand"/>
                <a:sym typeface="Patrick Hand"/>
              </a:rPr>
              <a:t>Rules:</a:t>
            </a:r>
            <a:endParaRPr sz="26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You can not use any other resources.</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It must fit on the cardboard base</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It needs to be transported from the classroom to the testing zone</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Each person in </a:t>
            </a:r>
            <a:r>
              <a:rPr lang="en-GB" sz="1800">
                <a:solidFill>
                  <a:schemeClr val="dk1"/>
                </a:solidFill>
                <a:latin typeface="Patrick Hand"/>
                <a:ea typeface="Patrick Hand"/>
                <a:cs typeface="Patrick Hand"/>
                <a:sym typeface="Patrick Hand"/>
              </a:rPr>
              <a:t>the group must have a role</a:t>
            </a:r>
            <a:endParaRPr sz="1800">
              <a:solidFill>
                <a:schemeClr val="dk1"/>
              </a:solidFill>
              <a:latin typeface="Patrick Hand"/>
              <a:ea typeface="Patrick Hand"/>
              <a:cs typeface="Patrick Hand"/>
              <a:sym typeface="Patrick Hand"/>
            </a:endParaRPr>
          </a:p>
          <a:p>
            <a:pPr indent="-342900" lvl="0" marL="457200" rtl="0" algn="l">
              <a:spcBef>
                <a:spcPts val="0"/>
              </a:spcBef>
              <a:spcAft>
                <a:spcPts val="0"/>
              </a:spcAft>
              <a:buClr>
                <a:schemeClr val="dk1"/>
              </a:buClr>
              <a:buSzPts val="1800"/>
              <a:buFont typeface="Patrick Hand"/>
              <a:buChar char="●"/>
            </a:pPr>
            <a:r>
              <a:rPr lang="en-GB" sz="1800">
                <a:solidFill>
                  <a:schemeClr val="dk1"/>
                </a:solidFill>
                <a:latin typeface="Patrick Hand"/>
                <a:ea typeface="Patrick Hand"/>
                <a:cs typeface="Patrick Hand"/>
                <a:sym typeface="Patrick Hand"/>
              </a:rPr>
              <a:t>You only have 30 minutes to create your structure</a:t>
            </a:r>
            <a:endParaRPr sz="1800">
              <a:solidFill>
                <a:schemeClr val="dk1"/>
              </a:solidFill>
              <a:latin typeface="Patrick Hand"/>
              <a:ea typeface="Patrick Hand"/>
              <a:cs typeface="Patrick Hand"/>
              <a:sym typeface="Patrick Ha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1000"/>
                                        <p:tgtEl>
                                          <p:spTgt spid="1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1"/>
          <p:cNvSpPr txBox="1"/>
          <p:nvPr/>
        </p:nvSpPr>
        <p:spPr>
          <a:xfrm>
            <a:off x="0" y="0"/>
            <a:ext cx="9144000" cy="733500"/>
          </a:xfrm>
          <a:prstGeom prst="rect">
            <a:avLst/>
          </a:prstGeom>
          <a:solidFill>
            <a:srgbClr val="FCE5CD"/>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3600">
                <a:solidFill>
                  <a:schemeClr val="dk1"/>
                </a:solidFill>
                <a:latin typeface="Patrick Hand"/>
                <a:ea typeface="Patrick Hand"/>
                <a:cs typeface="Patrick Hand"/>
                <a:sym typeface="Patrick Hand"/>
              </a:rPr>
              <a:t>Take a ‘Before’ Photo</a:t>
            </a:r>
            <a:endParaRPr sz="3600">
              <a:solidFill>
                <a:schemeClr val="dk1"/>
              </a:solidFill>
              <a:latin typeface="Patrick Hand"/>
              <a:ea typeface="Patrick Hand"/>
              <a:cs typeface="Patrick Hand"/>
              <a:sym typeface="Patrick Hand"/>
            </a:endParaRPr>
          </a:p>
        </p:txBody>
      </p:sp>
      <p:pic>
        <p:nvPicPr>
          <p:cNvPr id="138" name="Google Shape;138;p21"/>
          <p:cNvPicPr preferRelativeResize="0"/>
          <p:nvPr/>
        </p:nvPicPr>
        <p:blipFill rotWithShape="1">
          <a:blip r:embed="rId3">
            <a:alphaModFix/>
          </a:blip>
          <a:srcRect b="14893" l="0" r="0" t="0"/>
          <a:stretch/>
        </p:blipFill>
        <p:spPr>
          <a:xfrm>
            <a:off x="8410500" y="47450"/>
            <a:ext cx="733500" cy="624250"/>
          </a:xfrm>
          <a:prstGeom prst="rect">
            <a:avLst/>
          </a:prstGeom>
          <a:noFill/>
          <a:ln>
            <a:noFill/>
          </a:ln>
        </p:spPr>
      </p:pic>
      <p:pic>
        <p:nvPicPr>
          <p:cNvPr id="139" name="Google Shape;139;p21"/>
          <p:cNvPicPr preferRelativeResize="0"/>
          <p:nvPr/>
        </p:nvPicPr>
        <p:blipFill rotWithShape="1">
          <a:blip r:embed="rId3">
            <a:alphaModFix/>
          </a:blip>
          <a:srcRect b="14893" l="0" r="0" t="0"/>
          <a:stretch/>
        </p:blipFill>
        <p:spPr>
          <a:xfrm>
            <a:off x="0" y="47450"/>
            <a:ext cx="733500" cy="624250"/>
          </a:xfrm>
          <a:prstGeom prst="rect">
            <a:avLst/>
          </a:prstGeom>
          <a:noFill/>
          <a:ln>
            <a:noFill/>
          </a:ln>
        </p:spPr>
      </p:pic>
      <p:pic>
        <p:nvPicPr>
          <p:cNvPr id="140" name="Google Shape;140;p21"/>
          <p:cNvPicPr preferRelativeResize="0"/>
          <p:nvPr/>
        </p:nvPicPr>
        <p:blipFill>
          <a:blip r:embed="rId4">
            <a:alphaModFix/>
          </a:blip>
          <a:stretch>
            <a:fillRect/>
          </a:stretch>
        </p:blipFill>
        <p:spPr>
          <a:xfrm>
            <a:off x="3108725" y="851525"/>
            <a:ext cx="2506000" cy="1403375"/>
          </a:xfrm>
          <a:prstGeom prst="rect">
            <a:avLst/>
          </a:prstGeom>
          <a:noFill/>
          <a:ln>
            <a:noFill/>
          </a:ln>
        </p:spPr>
      </p:pic>
      <p:sp>
        <p:nvSpPr>
          <p:cNvPr id="141" name="Google Shape;141;p21"/>
          <p:cNvSpPr txBox="1"/>
          <p:nvPr/>
        </p:nvSpPr>
        <p:spPr>
          <a:xfrm>
            <a:off x="446875" y="3486875"/>
            <a:ext cx="80253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800">
                <a:solidFill>
                  <a:schemeClr val="dk1"/>
                </a:solidFill>
                <a:latin typeface="Patrick Hand"/>
                <a:ea typeface="Patrick Hand"/>
                <a:cs typeface="Patrick Hand"/>
                <a:sym typeface="Patrick Hand"/>
              </a:rPr>
              <a:t>Keep all 8 structures somewhere safe in your class.  They will be collected and taken to </a:t>
            </a:r>
            <a:r>
              <a:rPr lang="en-GB" sz="2800">
                <a:solidFill>
                  <a:schemeClr val="dk1"/>
                </a:solidFill>
                <a:latin typeface="Patrick Hand"/>
                <a:ea typeface="Patrick Hand"/>
                <a:cs typeface="Patrick Hand"/>
                <a:sym typeface="Patrick Hand"/>
              </a:rPr>
              <a:t>the</a:t>
            </a:r>
            <a:r>
              <a:rPr lang="en-GB" sz="2800">
                <a:solidFill>
                  <a:schemeClr val="dk1"/>
                </a:solidFill>
                <a:latin typeface="Patrick Hand"/>
                <a:ea typeface="Patrick Hand"/>
                <a:cs typeface="Patrick Hand"/>
                <a:sym typeface="Patrick Hand"/>
              </a:rPr>
              <a:t> Nixon on Thursday or Friday!</a:t>
            </a:r>
            <a:endParaRPr sz="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